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722" r:id="rId2"/>
    <p:sldId id="765" r:id="rId3"/>
    <p:sldId id="532" r:id="rId4"/>
    <p:sldId id="629" r:id="rId5"/>
    <p:sldId id="662" r:id="rId6"/>
    <p:sldId id="752" r:id="rId7"/>
    <p:sldId id="688" r:id="rId8"/>
    <p:sldId id="766" r:id="rId9"/>
    <p:sldId id="729" r:id="rId10"/>
    <p:sldId id="767" r:id="rId11"/>
    <p:sldId id="768" r:id="rId12"/>
    <p:sldId id="769" r:id="rId13"/>
    <p:sldId id="760" r:id="rId14"/>
    <p:sldId id="762" r:id="rId15"/>
    <p:sldId id="772" r:id="rId16"/>
    <p:sldId id="770" r:id="rId17"/>
    <p:sldId id="763" r:id="rId18"/>
    <p:sldId id="773" r:id="rId19"/>
    <p:sldId id="774" r:id="rId20"/>
    <p:sldId id="764" r:id="rId21"/>
    <p:sldId id="775" r:id="rId22"/>
    <p:sldId id="776" r:id="rId23"/>
    <p:sldId id="777" r:id="rId24"/>
    <p:sldId id="77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4484D0"/>
    <a:srgbClr val="6198E0"/>
    <a:srgbClr val="FFE5D1"/>
    <a:srgbClr val="CCECFF"/>
    <a:srgbClr val="FBE66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81" autoAdjust="0"/>
    <p:restoredTop sz="96725" autoAdjust="0"/>
  </p:normalViewPr>
  <p:slideViewPr>
    <p:cSldViewPr snapToGrid="0" snapToObjects="1">
      <p:cViewPr varScale="1">
        <p:scale>
          <a:sx n="125" d="100"/>
          <a:sy n="125" d="100"/>
        </p:scale>
        <p:origin x="56" y="57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63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6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42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4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5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5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25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6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7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3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41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31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39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18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243085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2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7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83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516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49" r:id="rId6"/>
    <p:sldLayoutId id="2147483650" r:id="rId7"/>
    <p:sldLayoutId id="2147483652" r:id="rId8"/>
    <p:sldLayoutId id="2147483654" r:id="rId9"/>
    <p:sldLayoutId id="2147483656" r:id="rId10"/>
    <p:sldLayoutId id="2147483657" r:id="rId11"/>
    <p:sldLayoutId id="214748365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US" sz="2800">
                <a:solidFill>
                  <a:srgbClr val="005B70"/>
                </a:solidFill>
              </a:rPr>
              <a:t>React-Redux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262901"/>
            <a:ext cx="6233685" cy="1226761"/>
          </a:xfrm>
        </p:spPr>
        <p:txBody>
          <a:bodyPr>
            <a:no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Redux concepts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US" sz="2200" dirty="0"/>
              <a:t>Example application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US" sz="2200" dirty="0"/>
              <a:t>Understanding the example application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0292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and Updating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the Counter menu item</a:t>
            </a:r>
          </a:p>
          <a:p>
            <a:pPr lvl="1"/>
            <a:r>
              <a:rPr lang="en-GB" dirty="0"/>
              <a:t>Renders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Views and updates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89A5D-9BA5-A514-8221-F80CF888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5" y="2141504"/>
            <a:ext cx="5178037" cy="28291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390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E9C9B-10DF-9023-7EBF-731F374D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5" y="2141505"/>
            <a:ext cx="5178035" cy="2829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and Updating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the Products menu item</a:t>
            </a:r>
          </a:p>
          <a:p>
            <a:pPr lvl="1"/>
            <a:r>
              <a:rPr lang="en-GB" dirty="0"/>
              <a:t>Renders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Products.tsx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Views and updates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3:  Understanding the Example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Dependencies for React Redux</a:t>
            </a:r>
          </a:p>
          <a:p>
            <a:r>
              <a:rPr lang="en-GB" dirty="0"/>
              <a:t>Creating slices</a:t>
            </a:r>
          </a:p>
          <a:p>
            <a:r>
              <a:rPr lang="en-GB" dirty="0">
                <a:cs typeface="Times New Roman" pitchFamily="18" charset="0"/>
              </a:rPr>
              <a:t>Configuring the Redux Store</a:t>
            </a:r>
          </a:p>
          <a:p>
            <a:r>
              <a:rPr lang="en-GB" dirty="0">
                <a:cs typeface="Times New Roman" pitchFamily="18" charset="0"/>
              </a:rPr>
              <a:t>Providing state to all components</a:t>
            </a:r>
          </a:p>
          <a:p>
            <a:r>
              <a:rPr lang="en-GB" dirty="0">
                <a:cs typeface="Times New Roman" pitchFamily="18" charset="0"/>
              </a:rPr>
              <a:t>Accessing state in a component</a:t>
            </a:r>
          </a:p>
          <a:p>
            <a:r>
              <a:rPr lang="en-GB" dirty="0">
                <a:cs typeface="Times New Roman" pitchFamily="18" charset="0"/>
              </a:rPr>
              <a:t>Creating and dispatching actions</a:t>
            </a:r>
          </a:p>
          <a:p>
            <a:r>
              <a:rPr lang="en-GB" dirty="0">
                <a:cs typeface="Times New Roman" pitchFamily="18" charset="0"/>
              </a:rPr>
              <a:t>Understanding the </a:t>
            </a:r>
            <a:r>
              <a:rPr lang="en-GB" i="1" dirty="0">
                <a:cs typeface="Times New Roman" pitchFamily="18" charset="0"/>
              </a:rPr>
              <a:t>products</a:t>
            </a:r>
            <a:r>
              <a:rPr lang="en-GB" dirty="0">
                <a:cs typeface="Times New Roman" pitchFamily="18" charset="0"/>
              </a:rPr>
              <a:t> slice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35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Dependencies for React Redux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40940" cy="3742941"/>
          </a:xfrm>
        </p:spPr>
        <p:txBody>
          <a:bodyPr/>
          <a:lstStyle/>
          <a:p>
            <a:r>
              <a:rPr lang="en-GB" dirty="0"/>
              <a:t>To use React Redux, add the following dependencies in your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/>
              <a:t>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Note:</a:t>
            </a:r>
          </a:p>
          <a:p>
            <a:pPr lvl="1"/>
            <a:r>
              <a:rPr lang="en-GB" dirty="0"/>
              <a:t>Redux Toolkit (RTK) is optional, but strongly recommended</a:t>
            </a:r>
          </a:p>
          <a:p>
            <a:pPr lvl="1"/>
            <a:r>
              <a:rPr lang="en-GB" dirty="0"/>
              <a:t>Simplifies many aspects of React Redux development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C42791F-1ED7-4886-AA5B-8CCDB2E04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695308"/>
            <a:ext cx="6793207" cy="1454727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"react-redux": "^8.0.2",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"@types/react-redux": "^7.1.24",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/toolkit": "^1.8.3",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6F773-80F4-44DF-A85F-A3EDD0530507}"/>
              </a:ext>
            </a:extLst>
          </p:cNvPr>
          <p:cNvSpPr txBox="1"/>
          <p:nvPr/>
        </p:nvSpPr>
        <p:spPr>
          <a:xfrm>
            <a:off x="7047645" y="2902443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0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(1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48518" cy="3742941"/>
          </a:xfrm>
        </p:spPr>
        <p:txBody>
          <a:bodyPr/>
          <a:lstStyle/>
          <a:p>
            <a:r>
              <a:rPr lang="en-GB" dirty="0"/>
              <a:t>RTK has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function </a:t>
            </a:r>
          </a:p>
          <a:p>
            <a:pPr lvl="1"/>
            <a:r>
              <a:rPr lang="en-GB" dirty="0"/>
              <a:t>Creates a slice of state for your application</a:t>
            </a:r>
          </a:p>
          <a:p>
            <a:pPr lvl="1"/>
            <a:r>
              <a:rPr lang="en-GB" dirty="0"/>
              <a:t>The slice contains initial state, actions, and reducer logic</a:t>
            </a:r>
          </a:p>
          <a:p>
            <a:pPr lvl="1"/>
            <a:endParaRPr lang="en-GB" dirty="0"/>
          </a:p>
          <a:p>
            <a:r>
              <a:rPr lang="en-GB" dirty="0"/>
              <a:t>We create 2 slices of state in our app, see: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We'll discuss this first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productsSlice.ts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We'll discuss this later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65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(2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48518" cy="3742941"/>
          </a:xfrm>
        </p:spPr>
        <p:txBody>
          <a:bodyPr/>
          <a:lstStyle/>
          <a:p>
            <a:r>
              <a:rPr lang="en-GB" dirty="0"/>
              <a:t>Here's how we create the </a:t>
            </a:r>
            <a:r>
              <a:rPr lang="en-GB" i="1" dirty="0"/>
              <a:t>counter</a:t>
            </a:r>
            <a:r>
              <a:rPr lang="en-GB" dirty="0"/>
              <a:t> slice: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77305F7-08DA-548E-5B96-187A2C3D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47756"/>
            <a:ext cx="6793207" cy="331949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/toolkit'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'counter',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 value: 0,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new Date().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toLocaleString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()},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reducers: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increment: (state)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'increment' action, increments value by 1.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decrement: (state)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'decrement' action, decrements value by 1.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(state, action)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 action, increments value by amount.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6BE68-56FD-D5E3-BC60-8C0788C9E343}"/>
              </a:ext>
            </a:extLst>
          </p:cNvPr>
          <p:cNvSpPr txBox="1"/>
          <p:nvPr/>
        </p:nvSpPr>
        <p:spPr>
          <a:xfrm>
            <a:off x="6811987" y="4423271"/>
            <a:ext cx="1338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counterSlice.ts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9647F-ADC7-E85F-C5F5-2CFA4CC381D7}"/>
              </a:ext>
            </a:extLst>
          </p:cNvPr>
          <p:cNvSpPr/>
          <p:nvPr/>
        </p:nvSpPr>
        <p:spPr>
          <a:xfrm>
            <a:off x="1719071" y="2918765"/>
            <a:ext cx="5987492" cy="141914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AE1D3-DE69-8C33-17D1-8C1DCA3F1461}"/>
              </a:ext>
            </a:extLst>
          </p:cNvPr>
          <p:cNvSpPr txBox="1"/>
          <p:nvPr/>
        </p:nvSpPr>
        <p:spPr>
          <a:xfrm>
            <a:off x="6217920" y="2691993"/>
            <a:ext cx="160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FF0000"/>
                </a:solidFill>
              </a:rPr>
              <a:t>case-reducer functions</a:t>
            </a:r>
          </a:p>
        </p:txBody>
      </p:sp>
    </p:spTree>
    <p:extLst>
      <p:ext uri="{BB962C8B-B14F-4D97-AF65-F5344CB8AC3E}">
        <p14:creationId xmlns:p14="http://schemas.microsoft.com/office/powerpoint/2010/main" val="158186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(3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499" y="924309"/>
            <a:ext cx="8196159" cy="3742941"/>
          </a:xfrm>
        </p:spPr>
        <p:txBody>
          <a:bodyPr/>
          <a:lstStyle/>
          <a:p>
            <a:r>
              <a:rPr lang="en-GB" dirty="0"/>
              <a:t>RTK combines our case-reducer functions into a single </a:t>
            </a:r>
            <a:r>
              <a:rPr lang="en-GB" i="1" dirty="0"/>
              <a:t>reducer function</a:t>
            </a:r>
            <a:r>
              <a:rPr lang="en-GB" dirty="0"/>
              <a:t>, like so: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77305F7-08DA-548E-5B96-187A2C3D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2442" y="1690659"/>
            <a:ext cx="3117338" cy="280402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counterSlice.reducer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(state, action) {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action.type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'counter/increment':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increment(state)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'counter/decrement':</a:t>
            </a:r>
          </a:p>
          <a:p>
            <a:pPr defTabSz="739775">
              <a:defRPr/>
            </a:pPr>
            <a:r>
              <a:rPr lang="en-GB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decrement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(state, action)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13BF575-A123-8BB9-3FEA-AC383138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687297"/>
            <a:ext cx="3646395" cy="1516466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({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'counter',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reducers: {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increment: (state) =&gt;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decrement: (state) =&gt;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(state, action) =&gt; {…}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5E5C25-3DD6-1526-0D66-9F9FF8002C3F}"/>
              </a:ext>
            </a:extLst>
          </p:cNvPr>
          <p:cNvSpPr/>
          <p:nvPr/>
        </p:nvSpPr>
        <p:spPr>
          <a:xfrm>
            <a:off x="4894728" y="2359959"/>
            <a:ext cx="517713" cy="2958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9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Configuring the Redux Store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Once you've created your slices, the next step is to configure the Redux Store to house these slices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700570"/>
            <a:ext cx="6793207" cy="163185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/toolkit'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defTabSz="739775">
              <a:defRPr/>
            </a:pP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store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reducer: {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counter: 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counterSlice.reducer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products: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productsSlice.reducer</a:t>
            </a: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D68549-5D1D-7329-05B7-343A345332CE}"/>
              </a:ext>
            </a:extLst>
          </p:cNvPr>
          <p:cNvSpPr/>
          <p:nvPr/>
        </p:nvSpPr>
        <p:spPr>
          <a:xfrm>
            <a:off x="4934679" y="2578382"/>
            <a:ext cx="1905037" cy="2000155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483463-ACCF-AD8D-AEC8-2192D6D26F54}"/>
              </a:ext>
            </a:extLst>
          </p:cNvPr>
          <p:cNvSpPr/>
          <p:nvPr/>
        </p:nvSpPr>
        <p:spPr>
          <a:xfrm>
            <a:off x="5173663" y="3305993"/>
            <a:ext cx="1427069" cy="3614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2FB3C-753A-452D-9D49-2EE38EFEC3A7}"/>
              </a:ext>
            </a:extLst>
          </p:cNvPr>
          <p:cNvSpPr/>
          <p:nvPr/>
        </p:nvSpPr>
        <p:spPr>
          <a:xfrm>
            <a:off x="5173663" y="3941593"/>
            <a:ext cx="1427069" cy="3614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E834B-5361-CBC7-3296-05640D023A2E}"/>
              </a:ext>
            </a:extLst>
          </p:cNvPr>
          <p:cNvCxnSpPr>
            <a:cxnSpLocks/>
          </p:cNvCxnSpPr>
          <p:nvPr/>
        </p:nvCxnSpPr>
        <p:spPr>
          <a:xfrm>
            <a:off x="4737207" y="3178985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298A0-B24F-7F6E-A039-880B55D35716}"/>
              </a:ext>
            </a:extLst>
          </p:cNvPr>
          <p:cNvCxnSpPr>
            <a:cxnSpLocks/>
          </p:cNvCxnSpPr>
          <p:nvPr/>
        </p:nvCxnSpPr>
        <p:spPr>
          <a:xfrm>
            <a:off x="4741098" y="3811089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A73F03-7E22-4C6C-FD60-DF68699CB2F2}"/>
              </a:ext>
            </a:extLst>
          </p:cNvPr>
          <p:cNvCxnSpPr>
            <a:cxnSpLocks/>
          </p:cNvCxnSpPr>
          <p:nvPr/>
        </p:nvCxnSpPr>
        <p:spPr>
          <a:xfrm>
            <a:off x="4737207" y="4436207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D38333-EA60-D6B3-7258-B8A9514F58CD}"/>
              </a:ext>
            </a:extLst>
          </p:cNvPr>
          <p:cNvSpPr txBox="1"/>
          <p:nvPr/>
        </p:nvSpPr>
        <p:spPr>
          <a:xfrm>
            <a:off x="7268393" y="307989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1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Providing State to all Components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43826" cy="3742941"/>
          </a:xfrm>
        </p:spPr>
        <p:txBody>
          <a:bodyPr/>
          <a:lstStyle/>
          <a:p>
            <a:pPr eaLnBrk="1" hangingPunct="1"/>
            <a:r>
              <a:rPr lang="en-GB" dirty="0"/>
              <a:t>Redux makes it easy to </a:t>
            </a:r>
            <a:r>
              <a:rPr lang="en-GB" i="1" dirty="0"/>
              <a:t>provide </a:t>
            </a:r>
            <a:r>
              <a:rPr lang="en-GB" dirty="0"/>
              <a:t>state to all components: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56002"/>
            <a:ext cx="6793207" cy="193963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Provider } from 'react-redux';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root.render(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React.StrictMode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&lt;Provider store={store}&gt;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&lt;App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&lt;/Provider&gt;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React.StrictMode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30E73-BFBA-FA4D-A11E-E94782A1C79F}"/>
              </a:ext>
            </a:extLst>
          </p:cNvPr>
          <p:cNvSpPr txBox="1"/>
          <p:nvPr/>
        </p:nvSpPr>
        <p:spPr>
          <a:xfrm>
            <a:off x="7268393" y="3049416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0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Accessing State in a Component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43826" cy="3742941"/>
          </a:xfrm>
        </p:spPr>
        <p:txBody>
          <a:bodyPr/>
          <a:lstStyle/>
          <a:p>
            <a:pPr eaLnBrk="1" hangingPunct="1"/>
            <a:r>
              <a:rPr lang="en-GB" dirty="0"/>
              <a:t>A component can access Redux Store state as follows: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64199"/>
            <a:ext cx="6793207" cy="286296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'react-redux'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Counter() {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const {counter} : any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(store =&gt; store)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&lt;h1&gt;Counter&lt;/h1&gt;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&lt;p&gt;Current value: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counter.value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&lt;p&gt;Last updated: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counter.lastUpdated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479CB-DAEA-3A78-20B9-6B46E4ED4F2B}"/>
              </a:ext>
            </a:extLst>
          </p:cNvPr>
          <p:cNvSpPr txBox="1"/>
          <p:nvPr/>
        </p:nvSpPr>
        <p:spPr>
          <a:xfrm>
            <a:off x="7114504" y="1360013"/>
            <a:ext cx="1031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93525-CF34-E828-F416-4485AA51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2" y="2687053"/>
            <a:ext cx="3568127" cy="19981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148CFA-D785-AD0A-3DEA-388ACB3766D6}"/>
              </a:ext>
            </a:extLst>
          </p:cNvPr>
          <p:cNvSpPr/>
          <p:nvPr/>
        </p:nvSpPr>
        <p:spPr>
          <a:xfrm>
            <a:off x="5265815" y="3878179"/>
            <a:ext cx="1568116" cy="401053"/>
          </a:xfrm>
          <a:prstGeom prst="rect">
            <a:avLst/>
          </a:prstGeom>
          <a:solidFill>
            <a:srgbClr val="FFFFFF">
              <a:alpha val="10196"/>
            </a:srgbClr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4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1:  Redux Concepts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Organizing state into slices</a:t>
            </a:r>
          </a:p>
          <a:p>
            <a:r>
              <a:rPr lang="en-GB" dirty="0"/>
              <a:t>Identifying actions</a:t>
            </a:r>
          </a:p>
          <a:p>
            <a:r>
              <a:rPr lang="en-GB" dirty="0"/>
              <a:t>Defining reducer functions</a:t>
            </a:r>
          </a:p>
          <a:p>
            <a:r>
              <a:rPr lang="en-GB" dirty="0"/>
              <a:t>How it all fits together</a:t>
            </a:r>
          </a:p>
        </p:txBody>
      </p:sp>
    </p:spTree>
    <p:extLst>
      <p:ext uri="{BB962C8B-B14F-4D97-AF65-F5344CB8AC3E}">
        <p14:creationId xmlns:p14="http://schemas.microsoft.com/office/powerpoint/2010/main" val="2427682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(1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75249" cy="3742941"/>
          </a:xfrm>
        </p:spPr>
        <p:txBody>
          <a:bodyPr/>
          <a:lstStyle/>
          <a:p>
            <a:pPr eaLnBrk="1" hangingPunct="1"/>
            <a:r>
              <a:rPr lang="en-GB" dirty="0"/>
              <a:t>When you want to update state in a slice:</a:t>
            </a:r>
          </a:p>
          <a:p>
            <a:pPr lvl="1"/>
            <a:r>
              <a:rPr lang="en-GB" dirty="0"/>
              <a:t>Create an action object</a:t>
            </a:r>
          </a:p>
          <a:p>
            <a:pPr lvl="1"/>
            <a:r>
              <a:rPr lang="en-GB" dirty="0"/>
              <a:t>Dispatch the action object to Redux Store</a:t>
            </a:r>
          </a:p>
          <a:p>
            <a:pPr lvl="1"/>
            <a:r>
              <a:rPr lang="en-GB" dirty="0"/>
              <a:t>(Redux Store invokes a reducer function, to do the work) </a:t>
            </a:r>
          </a:p>
          <a:p>
            <a:pPr lvl="1"/>
            <a:endParaRPr lang="en-GB" dirty="0"/>
          </a:p>
          <a:p>
            <a:pPr eaLnBrk="1" hangingPunct="1"/>
            <a:r>
              <a:rPr lang="en-GB" dirty="0"/>
              <a:t>Let's see how to do this…</a:t>
            </a:r>
            <a:endParaRPr lang="en-GB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5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(2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RTK generates </a:t>
            </a:r>
            <a:r>
              <a:rPr lang="en-GB" i="1" dirty="0"/>
              <a:t>action-creator functions </a:t>
            </a:r>
            <a:r>
              <a:rPr lang="en-GB" dirty="0"/>
              <a:t>for your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counterSlice.actions.decrement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counterSlice.actions.incrementByAmount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GB" sz="1200" dirty="0"/>
          </a:p>
          <a:p>
            <a:r>
              <a:rPr lang="en-GB" dirty="0"/>
              <a:t>These functions create action objects for you:</a:t>
            </a:r>
            <a:endParaRPr lang="en-GB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CA3CD8A-9A5A-A288-B4C8-E28E544DC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3038214"/>
            <a:ext cx="6793207" cy="86241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Math.round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Math.random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* 10)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anActionObject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4DEE97-32D6-B7D2-D594-C852E0805E44}"/>
              </a:ext>
            </a:extLst>
          </p:cNvPr>
          <p:cNvSpPr/>
          <p:nvPr/>
        </p:nvSpPr>
        <p:spPr>
          <a:xfrm>
            <a:off x="4360014" y="4313363"/>
            <a:ext cx="3302657" cy="7569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type: 'counter/</a:t>
            </a:r>
            <a:r>
              <a:rPr lang="en-GB" sz="10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payload: </a:t>
            </a:r>
            <a:r>
              <a:rPr lang="en-GB" sz="10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endParaRPr lang="en-GB" sz="10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5507E-BBFE-83E2-8106-AE4E659DE489}"/>
              </a:ext>
            </a:extLst>
          </p:cNvPr>
          <p:cNvSpPr/>
          <p:nvPr/>
        </p:nvSpPr>
        <p:spPr>
          <a:xfrm>
            <a:off x="2414016" y="3839536"/>
            <a:ext cx="1945997" cy="623039"/>
          </a:xfrm>
          <a:custGeom>
            <a:avLst/>
            <a:gdLst>
              <a:gd name="connsiteX0" fmla="*/ 0 w 3319077"/>
              <a:gd name="connsiteY0" fmla="*/ 0 h 638134"/>
              <a:gd name="connsiteX1" fmla="*/ 0 w 3319077"/>
              <a:gd name="connsiteY1" fmla="*/ 638134 h 638134"/>
              <a:gd name="connsiteX2" fmla="*/ 3319077 w 3319077"/>
              <a:gd name="connsiteY2" fmla="*/ 638134 h 6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9077" h="638134">
                <a:moveTo>
                  <a:pt x="0" y="0"/>
                </a:moveTo>
                <a:lnTo>
                  <a:pt x="0" y="638134"/>
                </a:lnTo>
                <a:lnTo>
                  <a:pt x="3319077" y="638134"/>
                </a:lnTo>
              </a:path>
            </a:pathLst>
          </a:custGeom>
          <a:noFill/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60EB7-75FB-9508-22F1-076C52C9FCE3}"/>
              </a:ext>
            </a:extLst>
          </p:cNvPr>
          <p:cNvSpPr txBox="1"/>
          <p:nvPr/>
        </p:nvSpPr>
        <p:spPr>
          <a:xfrm>
            <a:off x="4414723" y="4071966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B050"/>
                </a:solidFill>
              </a:rPr>
              <a:t>an action object</a:t>
            </a:r>
          </a:p>
        </p:txBody>
      </p:sp>
    </p:spTree>
    <p:extLst>
      <p:ext uri="{BB962C8B-B14F-4D97-AF65-F5344CB8AC3E}">
        <p14:creationId xmlns:p14="http://schemas.microsoft.com/office/powerpoint/2010/main" val="107404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(3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To dispatch an action object to Redux Store:</a:t>
            </a:r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marL="400050" lvl="1" indent="0">
              <a:buNone/>
            </a:pPr>
            <a:endParaRPr lang="en-GB" dirty="0"/>
          </a:p>
          <a:p>
            <a:pPr eaLnBrk="1" hangingPunct="1"/>
            <a:r>
              <a:rPr lang="en-GB" dirty="0"/>
              <a:t>For a complete example</a:t>
            </a:r>
          </a:p>
          <a:p>
            <a:pPr lvl="1"/>
            <a:r>
              <a:rPr lang="en-GB" dirty="0"/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2482BBE-06C7-9B42-C5B1-BDCA7D97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60013"/>
            <a:ext cx="6793207" cy="163185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'react-redux'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Counter() {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dispatch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anActionObject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E6980-4F03-0BB7-A174-43D6EE96F461}"/>
              </a:ext>
            </a:extLst>
          </p:cNvPr>
          <p:cNvSpPr txBox="1"/>
          <p:nvPr/>
        </p:nvSpPr>
        <p:spPr>
          <a:xfrm>
            <a:off x="7114504" y="1360013"/>
            <a:ext cx="1031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Understanding the </a:t>
            </a:r>
            <a:r>
              <a:rPr lang="en-GB" i="1" dirty="0">
                <a:cs typeface="Times New Roman" pitchFamily="18" charset="0"/>
              </a:rPr>
              <a:t>products</a:t>
            </a:r>
            <a:r>
              <a:rPr lang="en-GB" dirty="0">
                <a:cs typeface="Times New Roman" pitchFamily="18" charset="0"/>
              </a:rPr>
              <a:t> Slice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We've seen how the </a:t>
            </a:r>
            <a:r>
              <a:rPr lang="en-GB" i="1" dirty="0"/>
              <a:t>counter</a:t>
            </a:r>
            <a:r>
              <a:rPr lang="en-GB" dirty="0"/>
              <a:t> slice works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counterSlice.ts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Creates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Counter.tsx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  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Views and updates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let's see how the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 works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productsSlice.ts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Creates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Products.tsx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 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Views and updates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84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US" sz="2800" dirty="0">
                <a:solidFill>
                  <a:srgbClr val="005B70"/>
                </a:solidFill>
              </a:rPr>
              <a:t>Summary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262901"/>
            <a:ext cx="6233685" cy="1226761"/>
          </a:xfrm>
        </p:spPr>
        <p:txBody>
          <a:bodyPr>
            <a:no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Redux concepts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sz="2200" dirty="0"/>
              <a:t>Example application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sz="2200" dirty="0"/>
              <a:t>Understanding the example application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8914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3065" cy="3742941"/>
          </a:xfrm>
        </p:spPr>
        <p:txBody>
          <a:bodyPr/>
          <a:lstStyle/>
          <a:p>
            <a:r>
              <a:rPr lang="en-GB" dirty="0"/>
              <a:t>Redux helps you manage state in an application</a:t>
            </a:r>
          </a:p>
          <a:p>
            <a:pPr lvl="2"/>
            <a:endParaRPr lang="en-GB" dirty="0"/>
          </a:p>
          <a:p>
            <a:r>
              <a:rPr lang="en-GB" dirty="0"/>
              <a:t>Redux has a </a:t>
            </a:r>
            <a:r>
              <a:rPr lang="en-GB" i="1" dirty="0"/>
              <a:t>store</a:t>
            </a:r>
          </a:p>
          <a:p>
            <a:pPr lvl="1"/>
            <a:r>
              <a:rPr lang="en-GB" dirty="0"/>
              <a:t>Holds all the state for your application, globally</a:t>
            </a:r>
          </a:p>
          <a:p>
            <a:pPr lvl="2"/>
            <a:endParaRPr lang="en-GB" dirty="0"/>
          </a:p>
          <a:p>
            <a:r>
              <a:rPr lang="en-GB" dirty="0"/>
              <a:t>Redux has </a:t>
            </a:r>
            <a:r>
              <a:rPr lang="en-GB" i="1" dirty="0"/>
              <a:t>action objects</a:t>
            </a:r>
          </a:p>
          <a:p>
            <a:pPr lvl="1"/>
            <a:r>
              <a:rPr lang="en-GB" dirty="0"/>
              <a:t>Specify a change you want to make to the state</a:t>
            </a:r>
          </a:p>
          <a:p>
            <a:pPr lvl="2"/>
            <a:endParaRPr lang="en-GB" dirty="0"/>
          </a:p>
          <a:p>
            <a:r>
              <a:rPr lang="en-GB" dirty="0"/>
              <a:t>Redux has </a:t>
            </a:r>
            <a:r>
              <a:rPr lang="en-GB" i="1" dirty="0"/>
              <a:t>reducer functions</a:t>
            </a:r>
          </a:p>
          <a:p>
            <a:pPr lvl="1"/>
            <a:r>
              <a:rPr lang="en-GB" dirty="0"/>
              <a:t>Receives current state and action, updates state accordingly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Organizing State into Slices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Redux stores your application state in </a:t>
            </a:r>
            <a:r>
              <a:rPr lang="en-GB" i="1" dirty="0"/>
              <a:t>slices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0BBD0D-3E35-4F33-B681-AA2CC230399E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A45B2D-F189-DF2C-9606-E2986DA32536}"/>
              </a:ext>
            </a:extLst>
          </p:cNvPr>
          <p:cNvSpPr/>
          <p:nvPr/>
        </p:nvSpPr>
        <p:spPr>
          <a:xfrm>
            <a:off x="3587004" y="1489262"/>
            <a:ext cx="2205317" cy="3217208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5B0A4-90FE-637E-FFF1-F21A3702B31E}"/>
              </a:ext>
            </a:extLst>
          </p:cNvPr>
          <p:cNvSpPr/>
          <p:nvPr/>
        </p:nvSpPr>
        <p:spPr>
          <a:xfrm>
            <a:off x="3976128" y="2366677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169592-2B6B-74CF-E9DB-E3C98A5B5D21}"/>
              </a:ext>
            </a:extLst>
          </p:cNvPr>
          <p:cNvSpPr/>
          <p:nvPr/>
        </p:nvSpPr>
        <p:spPr>
          <a:xfrm>
            <a:off x="3976128" y="3154450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DF2AA5-B8CF-AC30-6CB0-31C52DCB14E4}"/>
              </a:ext>
            </a:extLst>
          </p:cNvPr>
          <p:cNvSpPr/>
          <p:nvPr/>
        </p:nvSpPr>
        <p:spPr>
          <a:xfrm>
            <a:off x="3976128" y="3931206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CD3E8B-BE59-461A-01DB-3D0A2CD46215}"/>
              </a:ext>
            </a:extLst>
          </p:cNvPr>
          <p:cNvCxnSpPr>
            <a:cxnSpLocks/>
          </p:cNvCxnSpPr>
          <p:nvPr/>
        </p:nvCxnSpPr>
        <p:spPr>
          <a:xfrm>
            <a:off x="2944906" y="2201952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0F818E-7D8F-E78C-A561-FB853BFF025E}"/>
              </a:ext>
            </a:extLst>
          </p:cNvPr>
          <p:cNvCxnSpPr>
            <a:cxnSpLocks/>
          </p:cNvCxnSpPr>
          <p:nvPr/>
        </p:nvCxnSpPr>
        <p:spPr>
          <a:xfrm>
            <a:off x="2944906" y="2972920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62069-D634-230A-8934-23563A2BE166}"/>
              </a:ext>
            </a:extLst>
          </p:cNvPr>
          <p:cNvCxnSpPr>
            <a:cxnSpLocks/>
          </p:cNvCxnSpPr>
          <p:nvPr/>
        </p:nvCxnSpPr>
        <p:spPr>
          <a:xfrm>
            <a:off x="2944906" y="3747251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8B70-3F03-BA92-8689-0C33867BA64F}"/>
              </a:ext>
            </a:extLst>
          </p:cNvPr>
          <p:cNvCxnSpPr>
            <a:cxnSpLocks/>
          </p:cNvCxnSpPr>
          <p:nvPr/>
        </p:nvCxnSpPr>
        <p:spPr>
          <a:xfrm>
            <a:off x="2944906" y="4528300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Identifying Actions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r>
              <a:rPr lang="en-GB" dirty="0"/>
              <a:t>For each slice of state:</a:t>
            </a:r>
          </a:p>
          <a:p>
            <a:pPr lvl="1"/>
            <a:r>
              <a:rPr lang="en-GB" dirty="0"/>
              <a:t>Think about what </a:t>
            </a:r>
            <a:r>
              <a:rPr lang="en-GB" i="1" dirty="0"/>
              <a:t>actions</a:t>
            </a:r>
            <a:r>
              <a:rPr lang="en-GB" dirty="0"/>
              <a:t> can happen in the system, to cause that slice of state to be updated</a:t>
            </a:r>
          </a:p>
          <a:p>
            <a:pPr lvl="1"/>
            <a:endParaRPr lang="en-GB" dirty="0"/>
          </a:p>
          <a:p>
            <a:r>
              <a:rPr lang="en-GB" dirty="0"/>
              <a:t>E.g. actions for the </a:t>
            </a:r>
            <a:r>
              <a:rPr lang="en-GB" i="1" dirty="0"/>
              <a:t>products </a:t>
            </a:r>
            <a:r>
              <a:rPr lang="en-GB" dirty="0"/>
              <a:t>slice:</a:t>
            </a:r>
          </a:p>
          <a:p>
            <a:pPr lvl="1"/>
            <a:r>
              <a:rPr lang="en-GB" dirty="0"/>
              <a:t>Add a product, like a product, remove a product</a:t>
            </a:r>
          </a:p>
          <a:p>
            <a:pPr lvl="1"/>
            <a:endParaRPr lang="en-GB" dirty="0"/>
          </a:p>
          <a:p>
            <a:r>
              <a:rPr lang="en-GB" dirty="0"/>
              <a:t>To cause an update:</a:t>
            </a:r>
          </a:p>
          <a:p>
            <a:pPr lvl="1"/>
            <a:r>
              <a:rPr lang="en-GB" dirty="0"/>
              <a:t>You create an </a:t>
            </a:r>
            <a:r>
              <a:rPr lang="en-GB" i="1" dirty="0"/>
              <a:t>action object</a:t>
            </a:r>
            <a:r>
              <a:rPr lang="en-GB" dirty="0"/>
              <a:t>, describing a desired state change</a:t>
            </a:r>
          </a:p>
          <a:p>
            <a:pPr lvl="1"/>
            <a:r>
              <a:rPr lang="en-GB" dirty="0"/>
              <a:t>You </a:t>
            </a:r>
            <a:r>
              <a:rPr lang="en-GB" i="1" dirty="0"/>
              <a:t>dispatch </a:t>
            </a:r>
            <a:r>
              <a:rPr lang="en-GB" dirty="0"/>
              <a:t>the action object to the Redux Store</a:t>
            </a:r>
            <a:r>
              <a:rPr lang="en-GB" i="1" dirty="0"/>
              <a:t>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6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Reducer Functions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9335" y="924309"/>
            <a:ext cx="8163986" cy="3742941"/>
          </a:xfrm>
        </p:spPr>
        <p:txBody>
          <a:bodyPr/>
          <a:lstStyle/>
          <a:p>
            <a:r>
              <a:rPr lang="en-GB" dirty="0"/>
              <a:t>Actions are carried out by </a:t>
            </a:r>
            <a:r>
              <a:rPr lang="en-GB" i="1" dirty="0"/>
              <a:t>reducer functions</a:t>
            </a:r>
          </a:p>
          <a:p>
            <a:pPr lvl="1"/>
            <a:r>
              <a:rPr lang="en-GB" dirty="0"/>
              <a:t>You define a separate reducer function for each slice of state</a:t>
            </a:r>
          </a:p>
          <a:p>
            <a:pPr lvl="1"/>
            <a:endParaRPr lang="en-GB" dirty="0"/>
          </a:p>
          <a:p>
            <a:r>
              <a:rPr lang="en-GB" dirty="0"/>
              <a:t>A reducer function receives 2 parameters:</a:t>
            </a:r>
          </a:p>
          <a:p>
            <a:pPr lvl="1"/>
            <a:r>
              <a:rPr lang="en-GB" dirty="0"/>
              <a:t>The current slice of state (e.g. </a:t>
            </a:r>
            <a:r>
              <a:rPr lang="en-GB" i="1" dirty="0"/>
              <a:t>products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An action object, indicating the change required</a:t>
            </a:r>
          </a:p>
          <a:p>
            <a:pPr lvl="1"/>
            <a:endParaRPr lang="en-GB" dirty="0"/>
          </a:p>
          <a:p>
            <a:r>
              <a:rPr lang="en-GB" dirty="0"/>
              <a:t>A reducer function updates the state, as instructed by the action object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4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56293" cy="560552"/>
          </a:xfrm>
        </p:spPr>
        <p:txBody>
          <a:bodyPr/>
          <a:lstStyle/>
          <a:p>
            <a:r>
              <a:rPr lang="en-GB" dirty="0"/>
              <a:t>How it all Fits Together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13A6C43-B2BD-4724-B676-FE3AE48C5302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AA4746-FA4B-CC70-B2A0-CCA860DD9774}"/>
              </a:ext>
            </a:extLst>
          </p:cNvPr>
          <p:cNvSpPr/>
          <p:nvPr/>
        </p:nvSpPr>
        <p:spPr>
          <a:xfrm>
            <a:off x="3458911" y="675868"/>
            <a:ext cx="2102596" cy="4196522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66B701-1961-BDF4-9A6A-2AA16B738CE3}"/>
              </a:ext>
            </a:extLst>
          </p:cNvPr>
          <p:cNvSpPr/>
          <p:nvPr/>
        </p:nvSpPr>
        <p:spPr>
          <a:xfrm>
            <a:off x="3807718" y="1320818"/>
            <a:ext cx="1427069" cy="2301460"/>
          </a:xfrm>
          <a:prstGeom prst="roundRect">
            <a:avLst>
              <a:gd name="adj" fmla="val 125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66C007-8E22-1C1B-CC4D-84B0C3B24F8E}"/>
              </a:ext>
            </a:extLst>
          </p:cNvPr>
          <p:cNvSpPr/>
          <p:nvPr/>
        </p:nvSpPr>
        <p:spPr>
          <a:xfrm>
            <a:off x="3807718" y="3779170"/>
            <a:ext cx="1427069" cy="410135"/>
          </a:xfrm>
          <a:prstGeom prst="roundRect">
            <a:avLst/>
          </a:prstGeom>
          <a:solidFill>
            <a:srgbClr val="FFE5D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3A750E-3EA1-1B67-82DD-9251F5E9DF86}"/>
              </a:ext>
            </a:extLst>
          </p:cNvPr>
          <p:cNvSpPr/>
          <p:nvPr/>
        </p:nvSpPr>
        <p:spPr>
          <a:xfrm>
            <a:off x="3807718" y="4308550"/>
            <a:ext cx="1427069" cy="410135"/>
          </a:xfrm>
          <a:prstGeom prst="roundRect">
            <a:avLst/>
          </a:prstGeom>
          <a:solidFill>
            <a:srgbClr val="FFE5D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D3D2FC-DEF3-428B-2678-472565A2D57A}"/>
              </a:ext>
            </a:extLst>
          </p:cNvPr>
          <p:cNvSpPr/>
          <p:nvPr/>
        </p:nvSpPr>
        <p:spPr>
          <a:xfrm>
            <a:off x="6038573" y="1330388"/>
            <a:ext cx="2853634" cy="2308561"/>
          </a:xfrm>
          <a:prstGeom prst="roundRect">
            <a:avLst>
              <a:gd name="adj" fmla="val 6807"/>
            </a:avLst>
          </a:prstGeom>
          <a:solidFill>
            <a:srgbClr val="00B050"/>
          </a:solidFill>
          <a:ln>
            <a:solidFill>
              <a:srgbClr val="4484D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 reducer function</a:t>
            </a:r>
          </a:p>
          <a:p>
            <a:endParaRPr lang="en-GB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Receives 2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Current </a:t>
            </a:r>
            <a:r>
              <a:rPr lang="en-GB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 action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Updates </a:t>
            </a:r>
            <a:r>
              <a:rPr lang="en-GB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state, based on the action object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679A2A-A365-EF12-01C0-DD968A4BCD08}"/>
              </a:ext>
            </a:extLst>
          </p:cNvPr>
          <p:cNvSpPr/>
          <p:nvPr/>
        </p:nvSpPr>
        <p:spPr>
          <a:xfrm>
            <a:off x="344564" y="1342885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CD6FA5-AEC0-4523-C2A1-4E808BF78DCB}"/>
              </a:ext>
            </a:extLst>
          </p:cNvPr>
          <p:cNvSpPr/>
          <p:nvPr/>
        </p:nvSpPr>
        <p:spPr>
          <a:xfrm>
            <a:off x="583104" y="1046921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addProduct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12D042-CF7D-41E1-8046-E24D0A2BFB7B}"/>
              </a:ext>
            </a:extLst>
          </p:cNvPr>
          <p:cNvSpPr/>
          <p:nvPr/>
        </p:nvSpPr>
        <p:spPr>
          <a:xfrm>
            <a:off x="344564" y="2310310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8DEAE5-10FC-CFA6-558F-E88688214B2B}"/>
              </a:ext>
            </a:extLst>
          </p:cNvPr>
          <p:cNvSpPr/>
          <p:nvPr/>
        </p:nvSpPr>
        <p:spPr>
          <a:xfrm>
            <a:off x="583104" y="2014344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likeProduct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8BB3B2-51F5-F928-D547-A15ECFC120B5}"/>
              </a:ext>
            </a:extLst>
          </p:cNvPr>
          <p:cNvSpPr/>
          <p:nvPr/>
        </p:nvSpPr>
        <p:spPr>
          <a:xfrm>
            <a:off x="344564" y="3271089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154F9C-EBD9-B21F-FF96-08F42FA44891}"/>
              </a:ext>
            </a:extLst>
          </p:cNvPr>
          <p:cNvSpPr/>
          <p:nvPr/>
        </p:nvSpPr>
        <p:spPr>
          <a:xfrm>
            <a:off x="583104" y="2975125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removeProduct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6D40F3-E304-F4BD-7FBE-4926181F0DC4}"/>
              </a:ext>
            </a:extLst>
          </p:cNvPr>
          <p:cNvSpPr/>
          <p:nvPr/>
        </p:nvSpPr>
        <p:spPr>
          <a:xfrm>
            <a:off x="5334000" y="2127007"/>
            <a:ext cx="686905" cy="713405"/>
          </a:xfrm>
          <a:prstGeom prst="rightArrow">
            <a:avLst>
              <a:gd name="adj1" fmla="val 50000"/>
              <a:gd name="adj2" fmla="val 46806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2535A92-BACF-5196-887B-D3E94A6273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9567" y="4033078"/>
            <a:ext cx="2984330" cy="377065"/>
          </a:xfrm>
        </p:spPr>
        <p:txBody>
          <a:bodyPr/>
          <a:lstStyle/>
          <a:p>
            <a:pPr marL="0" indent="0" algn="ctr">
              <a:buNone/>
            </a:pPr>
            <a:r>
              <a:rPr lang="en-GB" sz="1600" dirty="0"/>
              <a:t>Dispatch an action object</a:t>
            </a:r>
            <a:br>
              <a:rPr lang="en-GB" sz="1600" dirty="0"/>
            </a:br>
            <a:r>
              <a:rPr lang="en-GB" sz="1600" dirty="0"/>
              <a:t>to Redux Store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3693FA9-38AD-0DCE-7681-5400A1358BCD}"/>
              </a:ext>
            </a:extLst>
          </p:cNvPr>
          <p:cNvSpPr txBox="1">
            <a:spLocks noChangeArrowheads="1"/>
          </p:cNvSpPr>
          <p:nvPr/>
        </p:nvSpPr>
        <p:spPr>
          <a:xfrm>
            <a:off x="5800038" y="4033078"/>
            <a:ext cx="3304208" cy="377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1600" dirty="0"/>
              <a:t>Redux calls the reducer function</a:t>
            </a:r>
            <a:br>
              <a:rPr lang="en-GB" sz="1600" dirty="0"/>
            </a:br>
            <a:r>
              <a:rPr lang="en-GB" sz="1600" dirty="0"/>
              <a:t>to update the state accordingly</a:t>
            </a:r>
          </a:p>
        </p:txBody>
      </p:sp>
    </p:spTree>
    <p:extLst>
      <p:ext uri="{BB962C8B-B14F-4D97-AF65-F5344CB8AC3E}">
        <p14:creationId xmlns:p14="http://schemas.microsoft.com/office/powerpoint/2010/main" val="158789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2:  Example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Viewing and updating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  <a:p>
            <a:r>
              <a:rPr lang="en-GB" dirty="0"/>
              <a:t>Viewing and updating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00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</a:t>
            </a:r>
            <a:r>
              <a:rPr lang="en-GB" dirty="0"/>
              <a:t> folder, run                      and</a:t>
            </a:r>
          </a:p>
          <a:p>
            <a:pPr lvl="1"/>
            <a:endParaRPr lang="en-GB" dirty="0"/>
          </a:p>
          <a:p>
            <a:r>
              <a:rPr lang="en-GB" dirty="0"/>
              <a:t>The application has 2 slices of state:</a:t>
            </a:r>
          </a:p>
          <a:p>
            <a:pPr lvl="1"/>
            <a:r>
              <a:rPr lang="en-GB" i="1" dirty="0"/>
              <a:t>counter</a:t>
            </a:r>
          </a:p>
          <a:p>
            <a:pPr lvl="1"/>
            <a:r>
              <a:rPr lang="en-GB" i="1" dirty="0"/>
              <a:t>products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0903" y="982615"/>
            <a:ext cx="1438528" cy="285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9DAA0AE8-A78F-9EAD-19A9-BD494D1C4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714" y="982615"/>
            <a:ext cx="1193807" cy="285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DD577-5285-BBCC-8053-7452B92F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4" y="2164288"/>
            <a:ext cx="4907631" cy="27035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819322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5940</TotalTime>
  <Words>1360</Words>
  <Application>Microsoft Office PowerPoint</Application>
  <PresentationFormat>On-screen Show (16:9)</PresentationFormat>
  <Paragraphs>350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Courier New</vt:lpstr>
      <vt:lpstr>Open Sans</vt:lpstr>
      <vt:lpstr>Standard_LiveLessons_2017</vt:lpstr>
      <vt:lpstr>React-Redux</vt:lpstr>
      <vt:lpstr>Section 1:  Redux Concepts</vt:lpstr>
      <vt:lpstr>Overview</vt:lpstr>
      <vt:lpstr>Organizing State into Slices</vt:lpstr>
      <vt:lpstr>Identifying Actions</vt:lpstr>
      <vt:lpstr>Defining Reducer Functions</vt:lpstr>
      <vt:lpstr>How it all Fits Together</vt:lpstr>
      <vt:lpstr>Section 2:  Example Application</vt:lpstr>
      <vt:lpstr>Overview</vt:lpstr>
      <vt:lpstr>Viewing and Updating the counter State Slice</vt:lpstr>
      <vt:lpstr>Viewing and Updating the products State Slice</vt:lpstr>
      <vt:lpstr>Section 3:  Understanding the Example Application</vt:lpstr>
      <vt:lpstr>Dependencies for React Redux</vt:lpstr>
      <vt:lpstr>Creating Slices (1 of 3)</vt:lpstr>
      <vt:lpstr>Creating Slices (2 of 3)</vt:lpstr>
      <vt:lpstr>Creating Slices (3 of 3)</vt:lpstr>
      <vt:lpstr>Configuring the Redux Store</vt:lpstr>
      <vt:lpstr>Providing State to all Components</vt:lpstr>
      <vt:lpstr>Accessing State in a Component</vt:lpstr>
      <vt:lpstr>Creating and Dispatching Actions (1 of 3)</vt:lpstr>
      <vt:lpstr>Creating and Dispatching Actions (2 of 3)</vt:lpstr>
      <vt:lpstr>Creating and Dispatching Actions (3 of 3)</vt:lpstr>
      <vt:lpstr>Understanding the products Slice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197</cp:revision>
  <dcterms:created xsi:type="dcterms:W3CDTF">2015-09-28T19:52:00Z</dcterms:created>
  <dcterms:modified xsi:type="dcterms:W3CDTF">2022-10-21T09:43:17Z</dcterms:modified>
</cp:coreProperties>
</file>